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8" r:id="rId2"/>
    <p:sldId id="262" r:id="rId3"/>
    <p:sldId id="261" r:id="rId4"/>
    <p:sldId id="264" r:id="rId5"/>
    <p:sldId id="263" r:id="rId6"/>
    <p:sldId id="265" r:id="rId7"/>
    <p:sldId id="266" r:id="rId8"/>
    <p:sldId id="267" r:id="rId9"/>
    <p:sldId id="269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36B2674-7053-4F7C-84B2-C1F665AADCFA}" type="datetimeFigureOut">
              <a:rPr lang="en-GB"/>
              <a:pPr>
                <a:defRPr/>
              </a:pPr>
              <a:t>11/02/2020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C14DDCF5-4A45-4BCC-BCFB-E8CC71681E2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534654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383679-8C36-4B5D-8370-ABED520517F9}" type="datetimeFigureOut">
              <a:rPr lang="en-GB"/>
              <a:pPr>
                <a:defRPr/>
              </a:pPr>
              <a:t>11/02/2020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34571-5AE3-44E9-940D-816B0B699D3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22056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2933F-F5CD-439D-82BE-121649BE4A7B}" type="datetimeFigureOut">
              <a:rPr lang="en-GB"/>
              <a:pPr>
                <a:defRPr/>
              </a:pPr>
              <a:t>11/02/2020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22E53E-D3AA-4364-9C34-92066D124E0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66994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8FBEE-1FE7-465C-9511-8FEF66D41DA2}" type="datetimeFigureOut">
              <a:rPr lang="en-GB"/>
              <a:pPr>
                <a:defRPr/>
              </a:pPr>
              <a:t>11/02/2020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91F748-80B4-4D3E-80FB-2F283475AD0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85955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6C662-D12D-45BD-8DA8-1E8D49C731E0}" type="datetimeFigureOut">
              <a:rPr lang="en-GB"/>
              <a:pPr>
                <a:defRPr/>
              </a:pPr>
              <a:t>11/02/2020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2C32EF-12C1-429E-9E25-B9243045590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74518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33EEA0-FC51-4467-A13A-10A7FB93C6A8}" type="datetimeFigureOut">
              <a:rPr lang="en-GB"/>
              <a:pPr>
                <a:defRPr/>
              </a:pPr>
              <a:t>11/02/2020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2A4B8A-ADD4-4A0E-8E8C-51290C1CB7C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09659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24255-B190-4F54-869F-C84E129F2913}" type="datetimeFigureOut">
              <a:rPr lang="en-GB"/>
              <a:pPr>
                <a:defRPr/>
              </a:pPr>
              <a:t>11/02/2020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F65F4B-19B1-4B10-846B-786E4B72B67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70531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3B5DF4-359E-4A09-A41C-1ED54EB8AE9F}" type="datetimeFigureOut">
              <a:rPr lang="en-GB"/>
              <a:pPr>
                <a:defRPr/>
              </a:pPr>
              <a:t>11/02/2020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71D49C-61C2-486C-838C-B894EB1CB38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12558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A0A3E-F16E-42AE-BF45-C7E0C91134A4}" type="datetimeFigureOut">
              <a:rPr lang="en-GB"/>
              <a:pPr>
                <a:defRPr/>
              </a:pPr>
              <a:t>11/02/2020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94347-3A0C-4407-A252-761845ECCCB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65935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2B5FA-B713-419F-AB81-97B2AE23E7EC}" type="datetimeFigureOut">
              <a:rPr lang="en-GB"/>
              <a:pPr>
                <a:defRPr/>
              </a:pPr>
              <a:t>11/02/2020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862D6-FF88-42BA-A6ED-C3D8D9D5DD0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94735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307A4-0670-4B8C-A85A-413E74C31AC6}" type="datetimeFigureOut">
              <a:rPr lang="en-GB"/>
              <a:pPr>
                <a:defRPr/>
              </a:pPr>
              <a:t>11/02/2020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B820C-3E92-4B1E-B328-E9CE48E117B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31309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EDF36-73F4-4504-9D8A-F2842EC45FB3}" type="datetimeFigureOut">
              <a:rPr lang="en-GB"/>
              <a:pPr>
                <a:defRPr/>
              </a:pPr>
              <a:t>11/02/2020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D0371-6467-4D1E-B209-355D8B5DF59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35039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8CE1920-F486-4884-84D0-E9F04F328D87}" type="datetimeFigureOut">
              <a:rPr lang="en-GB"/>
              <a:pPr>
                <a:defRPr/>
              </a:pPr>
              <a:t>11/02/2020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9221732-3210-4491-B4A9-41DB5D0957B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d.com/talks/kenneth_cukier_big_data_is_better_data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rGwDE3QzvLsiQHUfDz4n9JHjgEZBDqoQ--yleDXZm3s/export?format=pdf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J9bwOirLAdrN48UFw4p9BdqJT6Js3kRWhDqsOZi4Pyg/export?format=pdf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https://www.google.com/trends/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Box 1"/>
          <p:cNvSpPr txBox="1">
            <a:spLocks noChangeArrowheads="1"/>
          </p:cNvSpPr>
          <p:nvPr/>
        </p:nvSpPr>
        <p:spPr bwMode="auto">
          <a:xfrm>
            <a:off x="468313" y="692696"/>
            <a:ext cx="8675687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5400" dirty="0"/>
              <a:t>Unit 4: Lesson 1 &amp; 2- What is Big Data? </a:t>
            </a:r>
            <a:endParaRPr lang="en-US" altLang="en-US" sz="54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54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 dirty="0"/>
              <a:t>Day 52</a:t>
            </a:r>
            <a:endParaRPr lang="en-GB" altLang="en-US" sz="5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539750" y="1268413"/>
            <a:ext cx="8208963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FD7FC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124" name="Rectangle 3"/>
          <p:cNvSpPr txBox="1">
            <a:spLocks noChangeArrowheads="1"/>
          </p:cNvSpPr>
          <p:nvPr/>
        </p:nvSpPr>
        <p:spPr bwMode="auto">
          <a:xfrm>
            <a:off x="735013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en-US" sz="4400" b="1"/>
              <a:t>Lesson 1 - What is Big Data?</a:t>
            </a:r>
          </a:p>
        </p:txBody>
      </p:sp>
      <p:sp>
        <p:nvSpPr>
          <p:cNvPr id="5125" name="Text Box 4"/>
          <p:cNvSpPr txBox="1">
            <a:spLocks noChangeArrowheads="1"/>
          </p:cNvSpPr>
          <p:nvPr/>
        </p:nvSpPr>
        <p:spPr bwMode="auto">
          <a:xfrm>
            <a:off x="601502" y="1452927"/>
            <a:ext cx="8085458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457200" indent="-457200" eaLnBrk="1" hangingPunct="1">
              <a:spcBef>
                <a:spcPct val="50000"/>
              </a:spcBef>
            </a:pPr>
            <a:r>
              <a:rPr lang="en-US" altLang="en-US" sz="2800" dirty="0">
                <a:latin typeface="+mn-lt"/>
              </a:rPr>
              <a:t>The explosion in computing power over the last several decades has led to a similarly astounding growth in the amount of data that is transmitted, collected, and analyzed every day.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n-US" altLang="en-US" sz="2800" dirty="0">
                <a:latin typeface="+mn-lt"/>
              </a:rPr>
              <a:t>Nearly every industry and field is making use of data to better understand what is happening around them and develop new and creative solutions to the problems they face.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n-US" sz="2800" dirty="0">
                <a:latin typeface="+mn-lt"/>
              </a:rPr>
              <a:t>As the scale of data gets bigger and bigger, new techniques and tools are necessary to be able to meaningfully make use of it.</a:t>
            </a:r>
            <a:endParaRPr lang="en-GB" altLang="en-US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34054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539750" y="1268413"/>
            <a:ext cx="8208963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FD7FC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124" name="Rectangle 3"/>
          <p:cNvSpPr txBox="1">
            <a:spLocks noChangeArrowheads="1"/>
          </p:cNvSpPr>
          <p:nvPr/>
        </p:nvSpPr>
        <p:spPr bwMode="auto">
          <a:xfrm>
            <a:off x="735013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en-US" sz="4400" b="1" dirty="0"/>
              <a:t>Lesson 1 - What is Big Data?</a:t>
            </a:r>
          </a:p>
        </p:txBody>
      </p:sp>
      <p:sp>
        <p:nvSpPr>
          <p:cNvPr id="5125" name="Text Box 4"/>
          <p:cNvSpPr txBox="1">
            <a:spLocks noChangeArrowheads="1"/>
          </p:cNvSpPr>
          <p:nvPr/>
        </p:nvSpPr>
        <p:spPr bwMode="auto">
          <a:xfrm>
            <a:off x="735014" y="1554163"/>
            <a:ext cx="8085458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457200" indent="-457200" eaLnBrk="1" hangingPunct="1">
              <a:spcBef>
                <a:spcPct val="50000"/>
              </a:spcBef>
            </a:pPr>
            <a:r>
              <a:rPr lang="en-US" altLang="en-US" sz="2800" dirty="0">
                <a:latin typeface="Arial" panose="020B0604020202020204" pitchFamily="34" charset="0"/>
              </a:rPr>
              <a:t>Moore's Law- the observation that computing power roughly doubles every two years. 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n-US" altLang="en-US" sz="2800" dirty="0">
                <a:latin typeface="Arial" panose="020B0604020202020204" pitchFamily="34" charset="0"/>
              </a:rPr>
              <a:t>Big Data: a broad term for datasets so large or complex that traditional data processing applications are inadequate.</a:t>
            </a:r>
            <a:endParaRPr lang="en-GB" altLang="en-US" sz="2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4148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539750" y="1268413"/>
            <a:ext cx="8208963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FD7FC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124" name="Rectangle 3"/>
          <p:cNvSpPr txBox="1">
            <a:spLocks noChangeArrowheads="1"/>
          </p:cNvSpPr>
          <p:nvPr/>
        </p:nvSpPr>
        <p:spPr bwMode="auto">
          <a:xfrm>
            <a:off x="735013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en-US" sz="4400" b="1" dirty="0"/>
              <a:t>Lesson 1 - What is Big Data?</a:t>
            </a:r>
          </a:p>
        </p:txBody>
      </p:sp>
      <p:sp>
        <p:nvSpPr>
          <p:cNvPr id="5125" name="Text Box 4"/>
          <p:cNvSpPr txBox="1">
            <a:spLocks noChangeArrowheads="1"/>
          </p:cNvSpPr>
          <p:nvPr/>
        </p:nvSpPr>
        <p:spPr bwMode="auto">
          <a:xfrm>
            <a:off x="735014" y="1554163"/>
            <a:ext cx="808545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457200" indent="-457200" eaLnBrk="1" hangingPunct="1">
              <a:spcBef>
                <a:spcPct val="50000"/>
              </a:spcBef>
            </a:pPr>
            <a:r>
              <a:rPr lang="en-US" altLang="en-US" sz="2800" dirty="0">
                <a:latin typeface="Arial" panose="020B0604020202020204" pitchFamily="34" charset="0"/>
              </a:rPr>
              <a:t>Video- </a:t>
            </a:r>
            <a:r>
              <a:rPr lang="en-US" altLang="en-US" sz="2800" dirty="0">
                <a:latin typeface="Arial" panose="020B0604020202020204" pitchFamily="34" charset="0"/>
                <a:hlinkClick r:id="rId3"/>
              </a:rPr>
              <a:t>Big Data is Better Data</a:t>
            </a:r>
            <a:endParaRPr lang="en-GB" altLang="en-US" sz="2800" dirty="0">
              <a:latin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3071158"/>
            <a:ext cx="5885714" cy="33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515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539750" y="1268413"/>
            <a:ext cx="8208963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FD7FC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124" name="Rectangle 3"/>
          <p:cNvSpPr txBox="1">
            <a:spLocks noChangeArrowheads="1"/>
          </p:cNvSpPr>
          <p:nvPr/>
        </p:nvSpPr>
        <p:spPr bwMode="auto">
          <a:xfrm>
            <a:off x="735013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en-US" sz="4400" b="1" dirty="0"/>
              <a:t>Lesson 1 - What is Big Data?</a:t>
            </a:r>
          </a:p>
        </p:txBody>
      </p:sp>
      <p:sp>
        <p:nvSpPr>
          <p:cNvPr id="5125" name="Text Box 4"/>
          <p:cNvSpPr txBox="1">
            <a:spLocks noChangeArrowheads="1"/>
          </p:cNvSpPr>
          <p:nvPr/>
        </p:nvSpPr>
        <p:spPr bwMode="auto">
          <a:xfrm>
            <a:off x="735014" y="1554163"/>
            <a:ext cx="808545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457200" indent="-457200" eaLnBrk="1" hangingPunct="1">
              <a:spcBef>
                <a:spcPct val="50000"/>
              </a:spcBef>
            </a:pPr>
            <a:r>
              <a:rPr lang="en-US" altLang="en-US" sz="2800" dirty="0">
                <a:latin typeface="Arial" panose="020B0604020202020204" pitchFamily="34" charset="0"/>
              </a:rPr>
              <a:t>Activity- </a:t>
            </a:r>
            <a:r>
              <a:rPr lang="en-US" altLang="en-US" sz="2800" dirty="0">
                <a:latin typeface="Arial" panose="020B0604020202020204" pitchFamily="34" charset="0"/>
                <a:hlinkClick r:id="rId3"/>
              </a:rPr>
              <a:t>Big Data Sleuth Card </a:t>
            </a:r>
            <a:endParaRPr lang="en-GB" altLang="en-US" sz="2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954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539750" y="1268413"/>
            <a:ext cx="8208963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FD7FC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124" name="Rectangle 3"/>
          <p:cNvSpPr txBox="1">
            <a:spLocks noChangeArrowheads="1"/>
          </p:cNvSpPr>
          <p:nvPr/>
        </p:nvSpPr>
        <p:spPr bwMode="auto">
          <a:xfrm>
            <a:off x="644686" y="12684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en-US" sz="4400" b="1" dirty="0"/>
              <a:t>Lesson 2 </a:t>
            </a:r>
            <a:r>
              <a:rPr lang="en-US" sz="4400" dirty="0"/>
              <a:t>Finding Trends with Visualizations</a:t>
            </a:r>
          </a:p>
          <a:p>
            <a:pPr algn="ctr">
              <a:buNone/>
            </a:pPr>
            <a:endParaRPr lang="en-US" sz="4400" b="1" dirty="0"/>
          </a:p>
        </p:txBody>
      </p:sp>
      <p:sp>
        <p:nvSpPr>
          <p:cNvPr id="5125" name="Text Box 4"/>
          <p:cNvSpPr txBox="1">
            <a:spLocks noChangeArrowheads="1"/>
          </p:cNvSpPr>
          <p:nvPr/>
        </p:nvSpPr>
        <p:spPr bwMode="auto">
          <a:xfrm>
            <a:off x="788828" y="2708191"/>
            <a:ext cx="808545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457200" indent="-457200" eaLnBrk="1" hangingPunct="1">
              <a:spcBef>
                <a:spcPct val="50000"/>
              </a:spcBef>
            </a:pPr>
            <a:r>
              <a:rPr lang="en-US" sz="2800" dirty="0"/>
              <a:t>Google Trends tool in order to identifying patterns in historical search data</a:t>
            </a:r>
          </a:p>
        </p:txBody>
      </p:sp>
    </p:spTree>
    <p:extLst>
      <p:ext uri="{BB962C8B-B14F-4D97-AF65-F5344CB8AC3E}">
        <p14:creationId xmlns:p14="http://schemas.microsoft.com/office/powerpoint/2010/main" val="4032410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539750" y="1268413"/>
            <a:ext cx="8208963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FD7FC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124" name="Rectangle 3"/>
          <p:cNvSpPr txBox="1">
            <a:spLocks noChangeArrowheads="1"/>
          </p:cNvSpPr>
          <p:nvPr/>
        </p:nvSpPr>
        <p:spPr bwMode="auto">
          <a:xfrm>
            <a:off x="735013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en-US" sz="4400" b="1" dirty="0"/>
              <a:t>Lesson 2 - Rapid Research - Data Innovations</a:t>
            </a:r>
          </a:p>
        </p:txBody>
      </p:sp>
      <p:sp>
        <p:nvSpPr>
          <p:cNvPr id="5125" name="Text Box 4"/>
          <p:cNvSpPr txBox="1">
            <a:spLocks noChangeArrowheads="1"/>
          </p:cNvSpPr>
          <p:nvPr/>
        </p:nvSpPr>
        <p:spPr bwMode="auto">
          <a:xfrm>
            <a:off x="751132" y="1916832"/>
            <a:ext cx="8085458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457200" indent="-457200" eaLnBrk="1" hangingPunct="1">
              <a:spcBef>
                <a:spcPct val="50000"/>
              </a:spcBef>
            </a:pPr>
            <a:r>
              <a:rPr lang="en-US" sz="2800" b="1" dirty="0"/>
              <a:t>One-pager: </a:t>
            </a:r>
            <a:r>
              <a:rPr lang="en-US" sz="2800" dirty="0"/>
              <a:t>A business/corporate term for a one-page document that summarizes a large issue, topic or plan. The purpose is to distill and highlight the most important pieces of information in a digestible manner so that the reader can be quickly acquainted with the relevant details of the "big picture."</a:t>
            </a:r>
          </a:p>
        </p:txBody>
      </p:sp>
    </p:spTree>
    <p:extLst>
      <p:ext uri="{BB962C8B-B14F-4D97-AF65-F5344CB8AC3E}">
        <p14:creationId xmlns:p14="http://schemas.microsoft.com/office/powerpoint/2010/main" val="3841462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539750" y="1268413"/>
            <a:ext cx="8208963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FD7FC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124" name="Rectangle 3"/>
          <p:cNvSpPr txBox="1">
            <a:spLocks noChangeArrowheads="1"/>
          </p:cNvSpPr>
          <p:nvPr/>
        </p:nvSpPr>
        <p:spPr bwMode="auto">
          <a:xfrm>
            <a:off x="735013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en-US" sz="4400" b="1" dirty="0"/>
              <a:t>Lesson 2 - Rapid Research - Data Innovations</a:t>
            </a:r>
          </a:p>
        </p:txBody>
      </p:sp>
      <p:sp>
        <p:nvSpPr>
          <p:cNvPr id="5125" name="Text Box 4"/>
          <p:cNvSpPr txBox="1">
            <a:spLocks noChangeArrowheads="1"/>
          </p:cNvSpPr>
          <p:nvPr/>
        </p:nvSpPr>
        <p:spPr bwMode="auto">
          <a:xfrm>
            <a:off x="751132" y="1916832"/>
            <a:ext cx="8085458" cy="1040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dirty="0">
                <a:hlinkClick r:id="rId3"/>
              </a:rPr>
              <a:t> Exploring Trends</a:t>
            </a:r>
            <a:r>
              <a:rPr lang="en-US" sz="2800" dirty="0"/>
              <a:t> – Pairs Activity </a:t>
            </a:r>
          </a:p>
          <a:p>
            <a:r>
              <a:rPr lang="en-US" sz="2800" dirty="0">
                <a:hlinkClick r:id="rId4"/>
              </a:rPr>
              <a:t> Google Trends</a:t>
            </a:r>
            <a:r>
              <a:rPr lang="en-US" sz="2800" dirty="0"/>
              <a:t> - Link</a:t>
            </a:r>
          </a:p>
        </p:txBody>
      </p:sp>
      <p:pic>
        <p:nvPicPr>
          <p:cNvPr id="4" name="Picture 3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0B9952CE-D75D-4416-8A9B-82E027BCC21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3221095"/>
            <a:ext cx="6319493" cy="3397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811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539750" y="1268413"/>
            <a:ext cx="8208963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FD7FC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124" name="Rectangle 3"/>
          <p:cNvSpPr txBox="1">
            <a:spLocks noChangeArrowheads="1"/>
          </p:cNvSpPr>
          <p:nvPr/>
        </p:nvSpPr>
        <p:spPr bwMode="auto">
          <a:xfrm>
            <a:off x="735013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en-US" sz="4400" b="1" dirty="0"/>
              <a:t>Review / </a:t>
            </a:r>
            <a:r>
              <a:rPr lang="en-US" sz="4400" b="1"/>
              <a:t>Next Class</a:t>
            </a:r>
            <a:endParaRPr lang="en-US" sz="4400" b="1" dirty="0"/>
          </a:p>
        </p:txBody>
      </p:sp>
      <p:sp>
        <p:nvSpPr>
          <p:cNvPr id="5125" name="Text Box 4"/>
          <p:cNvSpPr txBox="1">
            <a:spLocks noChangeArrowheads="1"/>
          </p:cNvSpPr>
          <p:nvPr/>
        </p:nvSpPr>
        <p:spPr bwMode="auto">
          <a:xfrm>
            <a:off x="751132" y="1916832"/>
            <a:ext cx="8085458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457200" indent="-457200" eaLnBrk="1" hangingPunct="1">
              <a:spcBef>
                <a:spcPct val="50000"/>
              </a:spcBef>
            </a:pPr>
            <a:r>
              <a:rPr lang="en-US" sz="2800" dirty="0"/>
              <a:t>Review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n-US" sz="2800" dirty="0"/>
              <a:t>Next </a:t>
            </a:r>
            <a:r>
              <a:rPr lang="en-US" sz="2800" dirty="0" smtClean="0"/>
              <a:t>Class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n-US" sz="2800" smtClean="0"/>
              <a:t>Article Online</a:t>
            </a:r>
            <a:endParaRPr lang="en-US" sz="2800" dirty="0"/>
          </a:p>
          <a:p>
            <a:pPr marL="457200" indent="-457200" eaLnBrk="1" hangingPunct="1">
              <a:spcBef>
                <a:spcPct val="50000"/>
              </a:spcBef>
            </a:pPr>
            <a:r>
              <a:rPr lang="en-US" sz="2800" dirty="0"/>
              <a:t>Quiz</a:t>
            </a:r>
          </a:p>
        </p:txBody>
      </p:sp>
    </p:spTree>
    <p:extLst>
      <p:ext uri="{BB962C8B-B14F-4D97-AF65-F5344CB8AC3E}">
        <p14:creationId xmlns:p14="http://schemas.microsoft.com/office/powerpoint/2010/main" val="266970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288</Words>
  <Application>Microsoft Office PowerPoint</Application>
  <PresentationFormat>On-screen Show (4:3)</PresentationFormat>
  <Paragraphs>26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White Sketchpad PowerPoint Presentation</dc:title>
  <dc:creator>Windows User</dc:creator>
  <cp:lastModifiedBy>Windows User</cp:lastModifiedBy>
  <cp:revision>21</cp:revision>
  <dcterms:created xsi:type="dcterms:W3CDTF">2011-05-27T00:49:11Z</dcterms:created>
  <dcterms:modified xsi:type="dcterms:W3CDTF">2020-02-11T15:13:33Z</dcterms:modified>
</cp:coreProperties>
</file>